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58" r:id="rId5"/>
    <p:sldId id="259" r:id="rId6"/>
    <p:sldId id="262" r:id="rId7"/>
    <p:sldId id="263" r:id="rId8"/>
    <p:sldId id="260" r:id="rId9"/>
    <p:sldId id="264" r:id="rId10"/>
    <p:sldId id="280" r:id="rId11"/>
    <p:sldId id="265" r:id="rId12"/>
    <p:sldId id="281" r:id="rId13"/>
    <p:sldId id="282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83" r:id="rId25"/>
    <p:sldId id="277" r:id="rId26"/>
    <p:sldId id="278" r:id="rId27"/>
    <p:sldId id="279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490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EE966-1A7D-49C1-B3CC-4F062C9865CB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BFFCF-24C4-49A1-8F17-E9A03BC8AC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EE966-1A7D-49C1-B3CC-4F062C9865CB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BFFCF-24C4-49A1-8F17-E9A03BC8AC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EE966-1A7D-49C1-B3CC-4F062C9865CB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BFFCF-24C4-49A1-8F17-E9A03BC8AC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EE966-1A7D-49C1-B3CC-4F062C9865CB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BFFCF-24C4-49A1-8F17-E9A03BC8AC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EE966-1A7D-49C1-B3CC-4F062C9865CB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BFFCF-24C4-49A1-8F17-E9A03BC8AC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EE966-1A7D-49C1-B3CC-4F062C9865CB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BFFCF-24C4-49A1-8F17-E9A03BC8AC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EE966-1A7D-49C1-B3CC-4F062C9865CB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BFFCF-24C4-49A1-8F17-E9A03BC8AC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EE966-1A7D-49C1-B3CC-4F062C9865CB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BFFCF-24C4-49A1-8F17-E9A03BC8AC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EE966-1A7D-49C1-B3CC-4F062C9865CB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BFFCF-24C4-49A1-8F17-E9A03BC8AC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EE966-1A7D-49C1-B3CC-4F062C9865CB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BFFCF-24C4-49A1-8F17-E9A03BC8AC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EE966-1A7D-49C1-B3CC-4F062C9865CB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BFFCF-24C4-49A1-8F17-E9A03BC8AC82}" type="slidenum">
              <a:rPr lang="en-US" smtClean="0"/>
              <a:t>‹#›</a:t>
            </a:fld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F56EE966-1A7D-49C1-B3CC-4F062C9865CB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8E2BFFCF-24C4-49A1-8F17-E9A03BC8AC82}" type="slidenum">
              <a:rPr lang="en-US" smtClean="0"/>
              <a:t>‹#›</a:t>
            </a:fld>
            <a:endParaRPr lang="en-US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tutorial.math.lamar.edu/Classes/CalcII/Sequences.aspx#Series_Seq_Thm4" TargetMode="External"/><Relationship Id="rId2" Type="http://schemas.openxmlformats.org/officeDocument/2006/relationships/hyperlink" Target="http://tutorial.math.lamar.edu/Classes/CalcII/MoreSequences.aspx#Series_MoreSeq_BndMo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Section 9.6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Infinite Series:  </a:t>
            </a:r>
          </a:p>
          <a:p>
            <a:r>
              <a:rPr lang="en-US" dirty="0" smtClean="0"/>
              <a:t>“Alternating Series;  Absolute and Conditional Convergence”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96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807361"/>
                <a:ext cx="7924800" cy="4593439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Determine </a:t>
                </a:r>
                <a:r>
                  <a:rPr lang="en-US" dirty="0"/>
                  <a:t>if the following series is convergent or </a:t>
                </a:r>
                <a:r>
                  <a:rPr lang="en-US" dirty="0"/>
                  <a:t>divergent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(−1)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  <m:r>
                              <a:rPr lang="en-US" i="1">
                                <a:latin typeface="Cambria Math"/>
                              </a:rPr>
                              <m:t>+1</m:t>
                            </m:r>
                          </m:sup>
                        </m:sSup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+3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+1)</m:t>
                            </m:r>
                          </m:den>
                        </m:f>
                      </m:e>
                    </m:nary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 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endParaRPr lang="en-US" b="1" i="1" dirty="0"/>
              </a:p>
              <a:p>
                <a:pPr marL="0" indent="0">
                  <a:buNone/>
                </a:pPr>
                <a:r>
                  <a:rPr lang="en-US" b="1" i="1" u="sng" dirty="0"/>
                  <a:t>Solution</a:t>
                </a:r>
                <a:endParaRPr lang="en-US" u="sng" dirty="0"/>
              </a:p>
              <a:p>
                <a:pPr marL="0" indent="0">
                  <a:buNone/>
                </a:pPr>
                <a:r>
                  <a:rPr lang="en-US" dirty="0"/>
                  <a:t>First, identify the </a:t>
                </a:r>
                <a:r>
                  <a:rPr lang="en-US" i="1" dirty="0" err="1"/>
                  <a:t>a</a:t>
                </a:r>
                <a:r>
                  <a:rPr lang="en-US" i="1" baseline="-25000" dirty="0" err="1"/>
                  <a:t>k</a:t>
                </a:r>
                <a:r>
                  <a:rPr lang="en-US" dirty="0"/>
                  <a:t> </a:t>
                </a:r>
                <a:r>
                  <a:rPr lang="en-US" dirty="0"/>
                  <a:t>for the </a:t>
                </a:r>
                <a:r>
                  <a:rPr lang="en-US" dirty="0" smtClean="0"/>
                  <a:t>test: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(−1)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  <m:r>
                              <a:rPr lang="en-US" i="1">
                                <a:latin typeface="Cambria Math"/>
                              </a:rPr>
                              <m:t>+1</m:t>
                            </m:r>
                          </m:sup>
                        </m:sSup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  <m:r>
                              <a:rPr lang="en-US" i="1">
                                <a:latin typeface="Cambria Math"/>
                              </a:rPr>
                              <m:t>+3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  <m:r>
                              <a:rPr lang="en-US" i="1">
                                <a:latin typeface="Cambria Math"/>
                              </a:rPr>
                              <m:t>(</m:t>
                            </m:r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  <m:r>
                              <a:rPr lang="en-US" i="1">
                                <a:latin typeface="Cambria Math"/>
                              </a:rPr>
                              <m:t>+1)</m:t>
                            </m:r>
                          </m:den>
                        </m:f>
                      </m:e>
                    </m:nary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 </a:t>
                </a:r>
                <a:r>
                  <a:rPr lang="en-US" dirty="0" smtClean="0"/>
                  <a:t>form </a:t>
                </a:r>
                <a:r>
                  <a:rPr lang="en-US" dirty="0"/>
                  <a:t>1 and </a:t>
                </a:r>
                <a:r>
                  <a:rPr lang="en-US" dirty="0"/>
                  <a:t> </a:t>
                </a:r>
                <a:r>
                  <a:rPr lang="en-US" i="1" dirty="0" err="1" smtClean="0"/>
                  <a:t>a</a:t>
                </a:r>
                <a:r>
                  <a:rPr lang="en-US" i="1" baseline="-25000" dirty="0" err="1" smtClean="0"/>
                  <a:t>k</a:t>
                </a:r>
                <a:r>
                  <a:rPr lang="en-US" dirty="0" smtClean="0"/>
                  <a:t> </a:t>
                </a:r>
                <a:r>
                  <a:rPr lang="en-US" dirty="0"/>
                  <a:t>=</a:t>
                </a:r>
                <a:r>
                  <a:rPr lang="en-US" dirty="0"/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+3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+1)</m:t>
                        </m:r>
                      </m:den>
                    </m:f>
                  </m:oMath>
                </a14:m>
                <a:r>
                  <a:rPr lang="en-US" dirty="0"/>
                  <a:t>             </a:t>
                </a:r>
              </a:p>
              <a:p>
                <a:pPr marL="0" indent="0">
                  <a:buNone/>
                </a:pPr>
                <a:r>
                  <a:rPr lang="en-US" dirty="0" smtClean="0"/>
                  <a:t>Now</a:t>
                </a:r>
                <a:r>
                  <a:rPr lang="en-US" dirty="0"/>
                  <a:t>, all that we need to do is run through the two conditions in the test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i="1" u="sng" dirty="0" smtClean="0"/>
                  <a:t>Condition (a):</a:t>
                </a:r>
                <a:r>
                  <a:rPr lang="en-US" i="1" dirty="0" smtClean="0"/>
                  <a:t>     </a:t>
                </a:r>
                <a:r>
                  <a:rPr lang="en-US" i="1" dirty="0" err="1" smtClean="0"/>
                  <a:t>a</a:t>
                </a:r>
                <a:r>
                  <a:rPr lang="en-US" i="1" baseline="-25000" dirty="0" err="1" smtClean="0"/>
                  <a:t>k</a:t>
                </a:r>
                <a:r>
                  <a:rPr lang="en-US" dirty="0" smtClean="0"/>
                  <a:t> </a:t>
                </a:r>
                <a:r>
                  <a:rPr lang="en-US" dirty="0"/>
                  <a:t>=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+3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+1)</m:t>
                        </m:r>
                      </m:den>
                    </m:f>
                  </m:oMath>
                </a14:m>
                <a:r>
                  <a:rPr lang="en-US" dirty="0" smtClean="0"/>
                  <a:t> and </a:t>
                </a:r>
                <a:r>
                  <a:rPr lang="en-US" dirty="0"/>
                  <a:t> </a:t>
                </a:r>
                <a:r>
                  <a:rPr lang="en-US" i="1" dirty="0"/>
                  <a:t> a</a:t>
                </a:r>
                <a:r>
                  <a:rPr lang="en-US" i="1" baseline="-25000" dirty="0"/>
                  <a:t>k+1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</a:rPr>
                          <m:t>+4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+1</m:t>
                        </m:r>
                        <m:r>
                          <a:rPr lang="en-US" b="0" i="1" smtClean="0">
                            <a:latin typeface="Cambria Math"/>
                          </a:rPr>
                          <m:t>)(</m:t>
                        </m:r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</a:rPr>
                          <m:t>+2)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i="1" baseline="-25000" dirty="0" smtClean="0"/>
                  <a:t>.</a:t>
                </a:r>
                <a:r>
                  <a:rPr lang="en-US" i="1" baseline="-25000" dirty="0"/>
                  <a:t>	</a:t>
                </a:r>
                <a:endParaRPr lang="en-US" i="1" baseline="-25000" dirty="0" smtClean="0"/>
              </a:p>
              <a:p>
                <a:pPr marL="0" indent="0">
                  <a:buNone/>
                </a:pPr>
                <a:r>
                  <a:rPr lang="en-US" i="1" dirty="0" smtClean="0"/>
                  <a:t>Thus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i="1" dirty="0"/>
                          <m:t>a</m:t>
                        </m:r>
                        <m:r>
                          <m:rPr>
                            <m:nor/>
                          </m:rPr>
                          <a:rPr lang="en-US" i="1" baseline="-25000" dirty="0"/>
                          <m:t>k</m:t>
                        </m:r>
                        <m:r>
                          <m:rPr>
                            <m:nor/>
                          </m:rPr>
                          <a:rPr lang="en-US" i="1" baseline="-25000" dirty="0"/>
                          <m:t>+1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i="1" dirty="0"/>
                          <m:t>a</m:t>
                        </m:r>
                        <m:r>
                          <m:rPr>
                            <m:nor/>
                          </m:rPr>
                          <a:rPr lang="en-US" i="1" baseline="-25000" dirty="0"/>
                          <m:t>k</m:t>
                        </m:r>
                      </m:den>
                    </m:f>
                  </m:oMath>
                </a14:m>
                <a:r>
                  <a:rPr lang="en-US" i="1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  <m:r>
                              <a:rPr lang="en-US" i="1">
                                <a:latin typeface="Cambria Math"/>
                              </a:rPr>
                              <m:t>+4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(</m:t>
                            </m:r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  <m:r>
                              <a:rPr lang="en-US" i="1">
                                <a:latin typeface="Cambria Math"/>
                              </a:rPr>
                              <m:t>+1)(</m:t>
                            </m:r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  <m:r>
                              <a:rPr lang="en-US" i="1">
                                <a:latin typeface="Cambria Math"/>
                              </a:rPr>
                              <m:t>+2)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  <m:r>
                              <a:rPr lang="en-US" i="1">
                                <a:latin typeface="Cambria Math"/>
                              </a:rPr>
                              <m:t>+3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  <m:r>
                              <a:rPr lang="en-US" i="1">
                                <a:latin typeface="Cambria Math"/>
                              </a:rPr>
                              <m:t>(</m:t>
                            </m:r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  <m:r>
                              <a:rPr lang="en-US" i="1">
                                <a:latin typeface="Cambria Math"/>
                              </a:rPr>
                              <m:t>+1)</m:t>
                            </m:r>
                          </m:den>
                        </m:f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+4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+1)(</m:t>
                        </m:r>
                        <m: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+2)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 ∗</m:t>
                    </m:r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f>
                          <m:f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+1)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+3</m:t>
                            </m:r>
                          </m:den>
                        </m:f>
                        <m:r>
                          <a:rPr lang="en-US" b="0" i="1" smtClean="0">
                            <a:latin typeface="Cambria Math"/>
                          </a:rPr>
                          <m:t>= 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/>
                              </a:rPr>
                              <m:t>+4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/>
                              </a:rPr>
                              <m:t>+5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+6</m:t>
                            </m:r>
                          </m:den>
                        </m:f>
                        <m:r>
                          <a:rPr lang="en-US" b="0" i="1" smtClean="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/>
                              </a:rPr>
                              <m:t>+4</m:t>
                            </m:r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)</m:t>
                            </m:r>
                            <m:r>
                              <a:rPr lang="en-US" i="1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+6)</m:t>
                            </m:r>
                          </m:den>
                        </m:f>
                      </m:fName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&lt;1</m:t>
                        </m:r>
                      </m:e>
                    </m:func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dirty="0" smtClean="0"/>
                  <a:t>which tells us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</a:rPr>
                          <m:t>+1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 </a:t>
                </a:r>
                <a:r>
                  <a:rPr lang="en-US" i="1" u="sng" dirty="0" smtClean="0"/>
                  <a:t>Condition (b)</a:t>
                </a:r>
                <a:r>
                  <a:rPr lang="en-US" dirty="0" smtClean="0"/>
                  <a:t>: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r>
                          <m:rPr>
                            <m:nor/>
                          </m:rPr>
                          <a:rPr lang="en-US" i="1" dirty="0"/>
                          <m:t>a</m:t>
                        </m:r>
                        <m:r>
                          <m:rPr>
                            <m:nor/>
                          </m:rPr>
                          <a:rPr lang="en-US" i="1" baseline="-25000" dirty="0"/>
                          <m:t>k</m:t>
                        </m:r>
                      </m:e>
                    </m:func>
                    <m:r>
                      <a:rPr lang="en-US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  <m:r>
                              <a:rPr lang="en-US" i="1">
                                <a:latin typeface="Cambria Math"/>
                              </a:rPr>
                              <m:t>+3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  <m:r>
                              <a:rPr lang="en-US" i="1">
                                <a:latin typeface="Cambria Math"/>
                              </a:rPr>
                              <m:t>(</m:t>
                            </m:r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  <m:r>
                              <a:rPr lang="en-US" i="1">
                                <a:latin typeface="Cambria Math"/>
                              </a:rPr>
                              <m:t>+1)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i="1" baseline="-25000" dirty="0"/>
                  <a:t> </a:t>
                </a:r>
                <a:r>
                  <a:rPr lang="en-US" dirty="0"/>
                  <a:t> </a:t>
                </a:r>
                <a:r>
                  <a:rPr lang="en-US" dirty="0" smtClean="0"/>
                  <a:t>when you divide by the highest power of k in the denominator = 0</a:t>
                </a:r>
                <a:r>
                  <a:rPr lang="en-US" dirty="0"/>
                  <a:t>                                                        </a:t>
                </a:r>
              </a:p>
              <a:p>
                <a:pPr marL="0" indent="0">
                  <a:buNone/>
                </a:pPr>
                <a:r>
                  <a:rPr lang="en-US" dirty="0"/>
                  <a:t>Both conditions are met and so by the Alternating Series Test the series must converge</a:t>
                </a:r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807361"/>
                <a:ext cx="7924800" cy="4593439"/>
              </a:xfrm>
              <a:blipFill rotWithShape="1">
                <a:blip r:embed="rId2"/>
                <a:stretch>
                  <a:fillRect l="-231" t="-7029" r="-769" b="-1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6248400" y="4876800"/>
                <a:ext cx="182880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i="1">
                          <a:latin typeface="Cambria Math"/>
                        </a:rPr>
                        <m:t>𝑓𝑜𝑟</m:t>
                      </m:r>
                      <m:r>
                        <a:rPr lang="en-US" sz="1000" i="1">
                          <a:latin typeface="Cambria Math"/>
                        </a:rPr>
                        <m:t> </m:t>
                      </m:r>
                      <m:r>
                        <a:rPr lang="en-US" sz="1000" i="1">
                          <a:latin typeface="Cambria Math"/>
                        </a:rPr>
                        <m:t>𝑒𝑎𝑠𝑖𝑒𝑟</m:t>
                      </m:r>
                      <m:r>
                        <a:rPr lang="en-US" sz="1000" i="1">
                          <a:latin typeface="Cambria Math"/>
                        </a:rPr>
                        <m:t> </m:t>
                      </m:r>
                      <m:r>
                        <a:rPr lang="en-US" sz="1000" i="1">
                          <a:latin typeface="Cambria Math"/>
                        </a:rPr>
                        <m:t>𝑐𝑜𝑚𝑝𝑎𝑟𝑖𝑠𝑜𝑛</m:t>
                      </m:r>
                    </m:oMath>
                  </m:oMathPara>
                </a14:m>
                <a:endParaRPr lang="en-US" sz="10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4876800"/>
                <a:ext cx="1828800" cy="246221"/>
              </a:xfrm>
              <a:prstGeom prst="rect">
                <a:avLst/>
              </a:prstGeom>
              <a:blipFill rotWithShape="1">
                <a:blip r:embed="rId3"/>
                <a:stretch>
                  <a:fillRect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 flipH="1" flipV="1">
            <a:off x="5867400" y="4876800"/>
            <a:ext cx="533400" cy="1231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113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75724"/>
            <a:ext cx="8382000" cy="924475"/>
          </a:xfrm>
        </p:spPr>
        <p:txBody>
          <a:bodyPr/>
          <a:lstStyle/>
          <a:p>
            <a:r>
              <a:rPr lang="en-US" sz="3000" dirty="0" smtClean="0"/>
              <a:t>Approximating Sums of Alternating Series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07361"/>
            <a:ext cx="7696200" cy="4051437"/>
          </a:xfrm>
        </p:spPr>
        <p:txBody>
          <a:bodyPr/>
          <a:lstStyle/>
          <a:p>
            <a:r>
              <a:rPr lang="en-US" dirty="0" smtClean="0"/>
              <a:t>This theorem deals with the error that results when the sum of an alternating series is approximated by a partial sum.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23" y="2819400"/>
            <a:ext cx="9131300" cy="391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744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of the </a:t>
            </a:r>
            <a:r>
              <a:rPr lang="en-US" dirty="0"/>
              <a:t>Approximating Sums of Alternating </a:t>
            </a:r>
            <a:r>
              <a:rPr lang="en-US" dirty="0" smtClean="0"/>
              <a:t>Series Theorem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proof involves the even and odd numbered partial sums like the last proof.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The sign of the error depends on whether n is even or odd </a:t>
            </a:r>
            <a:r>
              <a:rPr lang="en-US" dirty="0" smtClean="0"/>
              <a:t>since the odd-numbered partial sums are larger than S and the even-numbered partial sums are smaller than  S.</a:t>
            </a:r>
          </a:p>
          <a:p>
            <a:r>
              <a:rPr lang="en-US" dirty="0" smtClean="0"/>
              <a:t>See proof on page 640 if you are interested.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62488" y="2526935"/>
            <a:ext cx="3470275" cy="261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06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Sum of the Alternating Harmonic Series</a:t>
            </a:r>
            <a:endParaRPr lang="en-US" sz="3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Later in this chapter, it will be shown that the sum of the alternating harmonic series is ln 2.</a:t>
                </a:r>
              </a:p>
              <a:p>
                <a:endParaRPr lang="en-US" dirty="0"/>
              </a:p>
              <a:p>
                <a:r>
                  <a:rPr lang="en-US" dirty="0" smtClean="0"/>
                  <a:t>For now, see the graph at the right.</a:t>
                </a:r>
              </a:p>
              <a:p>
                <a:r>
                  <a:rPr lang="en-US" dirty="0" smtClean="0"/>
                  <a:t>Notice that the blue partial sums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0" smtClean="0">
                        <a:latin typeface="Cambria Math"/>
                      </a:rPr>
                      <m:t>} </m:t>
                    </m:r>
                  </m:oMath>
                </a14:m>
                <a:r>
                  <a:rPr lang="en-US" dirty="0" smtClean="0"/>
                  <a:t>approach the red dashed line y = ln 2.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1">
                <a:blip r:embed="rId2"/>
                <a:stretch>
                  <a:fillRect l="-1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999" y="1809750"/>
            <a:ext cx="3251253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265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Error Approximation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09443" y="1807361"/>
                <a:ext cx="7125112" cy="4517239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Find an upper bound on the magnitude of the error that results if ln 2 is approximated by the sum of the first eight terms in the series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(−1)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  <m:r>
                              <a:rPr lang="en-US" i="1">
                                <a:latin typeface="Cambria Math"/>
                              </a:rPr>
                              <m:t>+1</m:t>
                            </m:r>
                          </m:sup>
                        </m:sSup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den>
                        </m:f>
                      </m:e>
                    </m:nary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endParaRPr lang="en-US" dirty="0"/>
              </a:p>
              <a:p>
                <a:r>
                  <a:rPr lang="en-US" u="sng" dirty="0" smtClean="0"/>
                  <a:t>Solution</a:t>
                </a:r>
              </a:p>
              <a:p>
                <a:r>
                  <a:rPr lang="en-US" dirty="0" smtClean="0"/>
                  <a:t>Using 					, we get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ln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2 −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8</m:t>
                                </m:r>
                              </m:sub>
                            </m:sSub>
                          </m:e>
                        </m:func>
                      </m:e>
                    </m:d>
                  </m:oMath>
                </a14:m>
                <a:r>
                  <a:rPr lang="en-US" dirty="0" smtClean="0"/>
                  <a:t>&lt;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9</m:t>
                        </m:r>
                      </m:sub>
                    </m:sSub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dirty="0" smtClean="0"/>
                  <a:t> as an 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upper bound.</a:t>
                </a:r>
              </a:p>
              <a:p>
                <a:endParaRPr lang="en-US" dirty="0"/>
              </a:p>
              <a:p>
                <a:r>
                  <a:rPr lang="en-US" dirty="0" smtClean="0"/>
                  <a:t>To check this upper bound on the magnitude of the error, 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compute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𝑠</m:t>
                    </m:r>
                    <m:r>
                      <a:rPr lang="en-US" i="1">
                        <a:latin typeface="Cambria Math"/>
                      </a:rPr>
                      <m:t>﷮8</m:t>
                    </m:r>
                  </m:oMath>
                </a14:m>
                <a:r>
                  <a:rPr lang="en-US" baseline="-25000" dirty="0" smtClean="0"/>
                  <a:t> </a:t>
                </a:r>
                <a:r>
                  <a:rPr lang="en-US" dirty="0" smtClean="0"/>
                  <a:t>= 1 -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baseline="-25000" dirty="0" smtClean="0"/>
                  <a:t> </a:t>
                </a:r>
                <a:r>
                  <a:rPr lang="en-US" dirty="0" smtClean="0"/>
                  <a:t>-</a:t>
                </a:r>
                <a:r>
                  <a:rPr lang="en-US" baseline="-250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 smtClean="0"/>
                  <a:t> +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 smtClean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dirty="0" smtClean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dirty="0" smtClean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533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840</m:t>
                        </m:r>
                      </m:den>
                    </m:f>
                  </m:oMath>
                </a14:m>
                <a:r>
                  <a:rPr lang="en-US" baseline="-25000" dirty="0" smtClean="0"/>
                  <a:t>.</a:t>
                </a:r>
              </a:p>
              <a:p>
                <a:endParaRPr lang="en-US" baseline="-25000" dirty="0"/>
              </a:p>
              <a:p>
                <a:r>
                  <a:rPr lang="en-US" dirty="0" smtClean="0"/>
                  <a:t>The exact error is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ln</m:t>
                            </m:r>
                          </m:fName>
                          <m:e>
                            <m:r>
                              <a:rPr lang="en-US" i="1">
                                <a:latin typeface="Cambria Math"/>
                              </a:rPr>
                              <m:t>2 − 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8</m:t>
                                </m:r>
                              </m:sub>
                            </m:sSub>
                          </m:e>
                        </m:func>
                      </m:e>
                    </m:d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ln</m:t>
                            </m:r>
                          </m:fName>
                          <m:e>
                            <m:r>
                              <a:rPr lang="en-US" i="1">
                                <a:latin typeface="Cambria Math"/>
                              </a:rPr>
                              <m:t>2 −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533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840</m:t>
                                </m:r>
                              </m:den>
                            </m:f>
                          </m:e>
                        </m:func>
                      </m:e>
                    </m:d>
                    <m:r>
                      <a:rPr lang="en-US" i="1" smtClean="0">
                        <a:latin typeface="Cambria Math"/>
                        <a:ea typeface="Cambria Math"/>
                      </a:rPr>
                      <m:t>≈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.059 </m:t>
                    </m:r>
                  </m:oMath>
                </a14:m>
                <a:r>
                  <a:rPr lang="en-US" dirty="0" smtClean="0"/>
                  <a:t>&lt;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9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09443" y="1807361"/>
                <a:ext cx="7125112" cy="4517239"/>
              </a:xfrm>
              <a:blipFill rotWithShape="1">
                <a:blip r:embed="rId2"/>
                <a:stretch>
                  <a:fillRect l="-3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404625"/>
            <a:ext cx="165735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611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Finding a Partial Sum with a Given Accuracy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0" y="1807361"/>
                <a:ext cx="7696200" cy="4517239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Find a partial sum that approximates ln 2 to one decimal-place accuracy (the nearest tenth).</a:t>
                </a:r>
              </a:p>
              <a:p>
                <a:endParaRPr lang="en-US" dirty="0"/>
              </a:p>
              <a:p>
                <a:r>
                  <a:rPr lang="en-US" u="sng" dirty="0" smtClean="0"/>
                  <a:t>Solution</a:t>
                </a:r>
              </a:p>
              <a:p>
                <a:endParaRPr lang="en-US" dirty="0"/>
              </a:p>
              <a:p>
                <a:r>
                  <a:rPr lang="en-US" dirty="0" smtClean="0"/>
                  <a:t>For one decimal-place accuracy, we must choose a value of n for which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ln</m:t>
                            </m:r>
                          </m:fName>
                          <m:e>
                            <m:r>
                              <a:rPr lang="en-US" i="1">
                                <a:latin typeface="Cambria Math"/>
                              </a:rPr>
                              <m:t>2 − 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8</m:t>
                                </m:r>
                              </m:sub>
                            </m:sSub>
                          </m:e>
                        </m:func>
                      </m:e>
                    </m:d>
                    <m:r>
                      <a:rPr lang="en-US" i="1" dirty="0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b="0" i="1" dirty="0" smtClean="0">
                        <a:latin typeface="Cambria Math"/>
                      </a:rPr>
                      <m:t>.05</m:t>
                    </m:r>
                  </m:oMath>
                </a14:m>
                <a:r>
                  <a:rPr lang="en-US" dirty="0" smtClean="0"/>
                  <a:t> since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ln</m:t>
                            </m:r>
                          </m:fName>
                          <m:e>
                            <m:r>
                              <a:rPr lang="en-US" i="1">
                                <a:latin typeface="Cambria Math"/>
                              </a:rPr>
                              <m:t>2 − 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8</m:t>
                                </m:r>
                              </m:sub>
                            </m:sSub>
                          </m:e>
                        </m:func>
                      </m:e>
                    </m:d>
                  </m:oMath>
                </a14:m>
                <a:r>
                  <a:rPr lang="en-US" dirty="0"/>
                  <a:t>&lt;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9</m:t>
                        </m:r>
                      </m:sub>
                    </m:sSub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Cambria Math"/>
                      </a:rPr>
                      <m:t>≈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 .12</m:t>
                    </m:r>
                  </m:oMath>
                </a14:m>
                <a:r>
                  <a:rPr lang="en-US" dirty="0" smtClean="0"/>
                  <a:t> which has an upper bound error greater than one tenth.</a:t>
                </a:r>
              </a:p>
              <a:p>
                <a:endParaRPr lang="en-US" dirty="0"/>
              </a:p>
              <a:p>
                <a:r>
                  <a:rPr lang="en-US" dirty="0" smtClean="0"/>
                  <a:t>When we actually computed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𝑠</m:t>
                    </m:r>
                    <m:r>
                      <a:rPr lang="en-US" i="1">
                        <a:latin typeface="Cambria Math"/>
                      </a:rPr>
                      <m:t>﷮8</m:t>
                    </m:r>
                  </m:oMath>
                </a14:m>
                <a:r>
                  <a:rPr lang="en-US" baseline="-25000" dirty="0" smtClean="0"/>
                  <a:t>,</a:t>
                </a:r>
                <a14:m>
                  <m:oMath xmlns:m="http://schemas.openxmlformats.org/officeDocument/2006/math">
                    <m:r>
                      <a:rPr lang="en-US" b="0" i="0" baseline="-2500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 we found that the actual error was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≈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.059</m:t>
                    </m:r>
                  </m:oMath>
                </a14:m>
                <a:r>
                  <a:rPr lang="en-US" baseline="-25000" dirty="0" smtClean="0"/>
                  <a:t> </a:t>
                </a:r>
                <a:r>
                  <a:rPr lang="en-US" dirty="0" smtClean="0"/>
                  <a:t>which is accurate to one decimal-place.</a:t>
                </a:r>
              </a:p>
              <a:p>
                <a:r>
                  <a:rPr lang="en-US" dirty="0" smtClean="0">
                    <a:solidFill>
                      <a:srgbClr val="00B0F0"/>
                    </a:solidFill>
                  </a:rPr>
                  <a:t>Obtaining numerical values for the terms is one approach</a:t>
                </a:r>
                <a:r>
                  <a:rPr lang="en-US" dirty="0" smtClean="0"/>
                  <a:t>.  Continue until you find the first value that is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≤</m:t>
                    </m:r>
                  </m:oMath>
                </a14:m>
                <a:r>
                  <a:rPr lang="en-US" dirty="0" smtClean="0"/>
                  <a:t> .05.</a:t>
                </a:r>
              </a:p>
              <a:p>
                <a:r>
                  <a:rPr lang="en-US" dirty="0" smtClean="0">
                    <a:solidFill>
                      <a:srgbClr val="00B0F0"/>
                    </a:solidFill>
                  </a:rPr>
                  <a:t>Another way to find n is to solve the inequality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+1</m:t>
                        </m:r>
                      </m:den>
                    </m:f>
                    <m:r>
                      <a:rPr lang="en-US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.05</m:t>
                    </m:r>
                  </m:oMath>
                </a14:m>
                <a:r>
                  <a:rPr lang="en-US" dirty="0" smtClean="0"/>
                  <a:t> algebraically.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0" y="1807361"/>
                <a:ext cx="7696200" cy="4517239"/>
              </a:xfrm>
              <a:blipFill rotWithShape="1">
                <a:blip r:embed="rId2"/>
                <a:stretch>
                  <a:fillRect l="-238" t="-270" b="-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051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Absolute Convergence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you encounter a series that does not fit in any of the categories that we have studied so far – mixed signs but not alternating, we need other tests for convergence.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7" y="3200400"/>
            <a:ext cx="9093200" cy="34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709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75724"/>
            <a:ext cx="7391400" cy="924475"/>
          </a:xfrm>
        </p:spPr>
        <p:txBody>
          <a:bodyPr/>
          <a:lstStyle/>
          <a:p>
            <a:r>
              <a:rPr lang="en-US" dirty="0" smtClean="0"/>
              <a:t>Example of Absolute Convergence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1 -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 smtClean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 smtClean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 smtClean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 smtClean="0"/>
                  <a:t> - … 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converges absolutely since the absolute value of this 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series </a:t>
                </a:r>
                <a:r>
                  <a:rPr lang="en-US" dirty="0"/>
                  <a:t>1 </a:t>
                </a:r>
                <a:r>
                  <a:rPr lang="en-US" dirty="0" smtClean="0"/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4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5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+ </a:t>
                </a:r>
                <a:r>
                  <a:rPr lang="en-US" dirty="0"/>
                  <a:t>… </a:t>
                </a:r>
                <a:r>
                  <a:rPr lang="en-US" dirty="0" smtClean="0"/>
                  <a:t>is a convergent 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geometric series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dirty="0" smtClean="0"/>
                  <a:t>&lt; 1.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154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75724"/>
            <a:ext cx="7372555" cy="924475"/>
          </a:xfrm>
        </p:spPr>
        <p:txBody>
          <a:bodyPr/>
          <a:lstStyle/>
          <a:p>
            <a:r>
              <a:rPr lang="en-US" sz="2800" dirty="0" smtClean="0"/>
              <a:t>Convergence vs. Absolute Convergence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07361"/>
            <a:ext cx="7696200" cy="482203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It is important to distinguish between convergence and absolute convergence.		</a:t>
            </a:r>
            <a:endParaRPr lang="en-US" dirty="0">
              <a:solidFill>
                <a:srgbClr val="92D050"/>
              </a:solidFill>
            </a:endParaRPr>
          </a:p>
          <a:p>
            <a:endParaRPr lang="en-US" dirty="0" smtClean="0">
              <a:solidFill>
                <a:srgbClr val="92D050"/>
              </a:solidFill>
            </a:endParaRPr>
          </a:p>
          <a:p>
            <a:endParaRPr lang="en-US" dirty="0">
              <a:solidFill>
                <a:srgbClr val="92D050"/>
              </a:solidFill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This theorem provides a way of inferring convergence of a series with positive and negative terms from a related series with nonnegative terms.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This is important because most of the convergence tests that we have developed apply only to series with nonnegative terms.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62200"/>
            <a:ext cx="8816788" cy="3004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41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809749"/>
                <a:ext cx="4800600" cy="4743451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Show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𝑘</m:t>
                                </m:r>
                              </m:e>
                            </m:func>
                          </m:num>
                          <m:den>
                            <m:sSup>
                              <m:sSup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nary>
                  </m:oMath>
                </a14:m>
                <a:r>
                  <a:rPr lang="en-US" dirty="0" smtClean="0"/>
                  <a:t> converges.</a:t>
                </a:r>
              </a:p>
              <a:p>
                <a:endParaRPr lang="en-US" dirty="0"/>
              </a:p>
              <a:p>
                <a:r>
                  <a:rPr lang="en-US" u="sng" dirty="0" smtClean="0"/>
                  <a:t>Solution</a:t>
                </a:r>
              </a:p>
              <a:p>
                <a:r>
                  <a:rPr lang="en-US" dirty="0" smtClean="0"/>
                  <a:t>The graph at the right shows that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some of the signs of the terms in this series are negative, but it is not alternating</a:t>
                </a:r>
                <a:r>
                  <a:rPr lang="en-US" dirty="0" smtClean="0"/>
                  <a:t>.</a:t>
                </a:r>
              </a:p>
              <a:p>
                <a:r>
                  <a:rPr lang="en-US" dirty="0" smtClean="0">
                    <a:solidFill>
                      <a:srgbClr val="00B0F0"/>
                    </a:solidFill>
                  </a:rPr>
                  <a:t>Test for absolute convergence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func>
                                  <m:func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𝑘</m:t>
                                    </m:r>
                                  </m:e>
                                </m:func>
                              </m:num>
                              <m:den>
                                <m:sSup>
                                  <m:s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𝑘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</m:nary>
                  </m:oMath>
                </a14:m>
                <a:r>
                  <a:rPr lang="en-US" dirty="0" smtClean="0"/>
                  <a:t> using the comparison test.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𝑘</m:t>
                                </m:r>
                              </m:e>
                            </m:func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dirty="0">
                        <a:ea typeface="Cambria Math"/>
                      </a:rPr>
                      <m:t>≤</m:t>
                    </m:r>
                    <m:f>
                      <m:fPr>
                        <m:ctrlPr>
                          <a:rPr lang="en-US" i="1" dirty="0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 dirty="0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 smtClean="0"/>
                  <a:t> which is a convergent p-series (p=2) that converges.</a:t>
                </a:r>
              </a:p>
              <a:p>
                <a:r>
                  <a:rPr lang="en-US" dirty="0" smtClean="0"/>
                  <a:t>Since the series converges absolutely, it converges.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809749"/>
                <a:ext cx="4800600" cy="4743451"/>
              </a:xfrm>
              <a:blipFill rotWithShape="1">
                <a:blip r:embed="rId2"/>
                <a:stretch>
                  <a:fillRect l="-635" t="-9640" r="-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362200"/>
            <a:ext cx="3470275" cy="2779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229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 graphics are attributed to: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1905000"/>
            <a:ext cx="5726654" cy="4051437"/>
          </a:xfrm>
          <a:prstGeom prst="rect">
            <a:avLst/>
          </a:prstGeom>
        </p:spPr>
        <p:txBody>
          <a:bodyPr/>
          <a:lstStyle/>
          <a:p>
            <a:endParaRPr lang="en-US" i="1" dirty="0" smtClean="0"/>
          </a:p>
          <a:p>
            <a:r>
              <a:rPr lang="en-US" i="1" dirty="0" smtClean="0"/>
              <a:t>Calculus,10/E</a:t>
            </a:r>
            <a:r>
              <a:rPr lang="en-US" dirty="0" smtClean="0"/>
              <a:t> by Howard Anton, Irl Bivens, and Stephen Davis</a:t>
            </a:r>
            <a:br>
              <a:rPr lang="en-US" dirty="0" smtClean="0"/>
            </a:br>
            <a:r>
              <a:rPr lang="en-US" dirty="0" smtClean="0"/>
              <a:t>Copyright © 2009 by John Wiley &amp; Sons, Inc.  All rights reserved.”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92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Conditional Convergence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While Theorem 9.6.4 is a useful tool for series that converge absolutely, it provides no information about the convergence or divergence of a series that diverges absolutely.</a:t>
                </a:r>
              </a:p>
              <a:p>
                <a:endParaRPr lang="en-US" dirty="0"/>
              </a:p>
              <a:p>
                <a:r>
                  <a:rPr lang="en-US" u="sng" dirty="0" smtClean="0"/>
                  <a:t>Examples</a:t>
                </a:r>
              </a:p>
              <a:p>
                <a:r>
                  <a:rPr lang="en-US" dirty="0"/>
                  <a:t>1 -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baseline="-25000" dirty="0"/>
                  <a:t> </a:t>
                </a:r>
                <a:r>
                  <a:rPr lang="en-US" dirty="0"/>
                  <a:t>-</a:t>
                </a:r>
                <a:r>
                  <a:rPr lang="en-US" baseline="-25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+ …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(−1)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+1</m:t>
                        </m:r>
                      </m:sup>
                    </m:sSup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dirty="0" smtClean="0"/>
                  <a:t> + … and -1 </a:t>
                </a:r>
                <a:r>
                  <a:rPr lang="en-US" dirty="0"/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baseline="-25000" dirty="0"/>
                  <a:t> </a:t>
                </a:r>
                <a:r>
                  <a:rPr lang="en-US" dirty="0"/>
                  <a:t>-</a:t>
                </a:r>
                <a:r>
                  <a:rPr lang="en-US" baseline="-25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-…-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dirty="0" smtClean="0"/>
                  <a:t>-…</a:t>
                </a:r>
              </a:p>
              <a:p>
                <a:r>
                  <a:rPr lang="en-US" dirty="0" smtClean="0"/>
                  <a:t>Both of these diverge absolutely since both of their absolute values is the harmonic series  which diverges.</a:t>
                </a:r>
              </a:p>
              <a:p>
                <a:r>
                  <a:rPr lang="en-US" dirty="0" smtClean="0"/>
                  <a:t>However, we showed on a previous slide that the alternating harmonic series </a:t>
                </a:r>
                <a:r>
                  <a:rPr lang="en-US" dirty="0"/>
                  <a:t>1 -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baseline="-25000" dirty="0"/>
                  <a:t> </a:t>
                </a:r>
                <a:r>
                  <a:rPr lang="en-US" dirty="0"/>
                  <a:t>-</a:t>
                </a:r>
                <a:r>
                  <a:rPr lang="en-US" baseline="-25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n-US" dirty="0"/>
                  <a:t>+ …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(−1)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+1</m:t>
                        </m:r>
                      </m:sup>
                    </m:sSup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dirty="0"/>
                  <a:t> + … </a:t>
                </a:r>
                <a:r>
                  <a:rPr lang="en-US" dirty="0" smtClean="0"/>
                  <a:t>converges.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14" t="-4511" r="-17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04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75724"/>
            <a:ext cx="7448755" cy="924475"/>
          </a:xfrm>
        </p:spPr>
        <p:txBody>
          <a:bodyPr/>
          <a:lstStyle/>
          <a:p>
            <a:r>
              <a:rPr lang="en-US" dirty="0"/>
              <a:t>Conditional </a:t>
            </a:r>
            <a:r>
              <a:rPr lang="en-US" dirty="0" smtClean="0"/>
              <a:t>Convergence continued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Also, </a:t>
                </a:r>
                <a:r>
                  <a:rPr lang="en-US" dirty="0"/>
                  <a:t>-1 </a:t>
                </a:r>
                <a:r>
                  <a:rPr lang="en-US" dirty="0"/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n-US" dirty="0"/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baseline="-25000" dirty="0"/>
                  <a:t> </a:t>
                </a:r>
                <a:r>
                  <a:rPr lang="en-US" dirty="0"/>
                  <a:t>-</a:t>
                </a:r>
                <a:r>
                  <a:rPr lang="en-US" baseline="-25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n-US" dirty="0"/>
                  <a:t>-…-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-… is just a constant (-1) * the harmonic series which means that it diverges like the harmonic series.</a:t>
                </a:r>
              </a:p>
              <a:p>
                <a:endParaRPr lang="en-US" dirty="0"/>
              </a:p>
              <a:p>
                <a:r>
                  <a:rPr lang="en-US" dirty="0" smtClean="0"/>
                  <a:t>Therefore,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a series that converges but diverges absolutely is said to be conditionally convergent </a:t>
                </a:r>
                <a:r>
                  <a:rPr lang="en-US" dirty="0" smtClean="0"/>
                  <a:t>and </a:t>
                </a:r>
                <a:r>
                  <a:rPr lang="en-US" dirty="0"/>
                  <a:t>1 -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baseline="-25000" dirty="0"/>
                  <a:t> </a:t>
                </a:r>
                <a:r>
                  <a:rPr lang="en-US" dirty="0"/>
                  <a:t>-</a:t>
                </a:r>
                <a:r>
                  <a:rPr lang="en-US" baseline="-25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n-US" dirty="0"/>
                  <a:t>+ …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(−1)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+1</m:t>
                        </m:r>
                      </m:sup>
                    </m:sSup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dirty="0"/>
                  <a:t> + </a:t>
                </a:r>
                <a:r>
                  <a:rPr lang="en-US" dirty="0" smtClean="0"/>
                  <a:t>… which is the alternating harmonic series is an example of this. </a:t>
                </a:r>
              </a:p>
              <a:p>
                <a:endParaRPr lang="en-US" dirty="0"/>
              </a:p>
              <a:p>
                <a:r>
                  <a:rPr lang="en-US" dirty="0" smtClean="0"/>
                  <a:t>There is another example of this on page 643 (Example 5) if you are confused or interested.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14" t="-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461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75724"/>
            <a:ext cx="7543800" cy="924475"/>
          </a:xfrm>
        </p:spPr>
        <p:txBody>
          <a:bodyPr/>
          <a:lstStyle/>
          <a:p>
            <a:r>
              <a:rPr lang="en-US" sz="2800" dirty="0" smtClean="0"/>
              <a:t>The Ratio Test for Absolute Convergence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Although one cannot generally infer convergence or divergence of a series from absolute divergence, the following variation of the ratio test provides a way of deducing divergence from absolute divergence in certain situations.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9080500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the Ratio Test for Absolute Convergence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533400" y="1809749"/>
                <a:ext cx="4724400" cy="4743451"/>
              </a:xfrm>
            </p:spPr>
            <p:txBody>
              <a:bodyPr/>
              <a:lstStyle/>
              <a:p>
                <a:r>
                  <a:rPr lang="en-US" dirty="0" smtClean="0"/>
                  <a:t>Determine whether the series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dirty="0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dirty="0" smtClean="0">
                            <a:latin typeface="Cambria Math"/>
                          </a:rPr>
                          <m:t>𝑘</m:t>
                        </m:r>
                        <m:r>
                          <a:rPr lang="en-US" b="0" i="1" dirty="0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i="1" dirty="0" smtClean="0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(−1)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  <m:r>
                          <a:rPr lang="en-US" b="0" i="1" dirty="0" smtClean="0">
                            <a:latin typeface="Cambria Math"/>
                          </a:rPr>
                          <m:t>∗</m:t>
                        </m:r>
                        <m:f>
                          <m:f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dirty="0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𝑘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dirty="0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en-US" b="0" i="1" dirty="0" smtClean="0">
                                <a:latin typeface="Cambria Math"/>
                              </a:rPr>
                              <m:t>!</m:t>
                            </m:r>
                          </m:den>
                        </m:f>
                      </m:e>
                    </m:nary>
                    <m:r>
                      <a:rPr lang="en-US" b="0" i="1" dirty="0" smtClean="0">
                        <a:latin typeface="Cambria Math"/>
                      </a:rPr>
                      <m:t> </m:t>
                    </m:r>
                    <m:r>
                      <a:rPr lang="en-US" b="0" i="1" dirty="0" smtClean="0">
                        <a:latin typeface="Cambria Math"/>
                      </a:rPr>
                      <m:t>𝑐𝑜𝑛𝑣𝑒𝑟𝑔𝑒𝑠</m:t>
                    </m:r>
                    <m:r>
                      <a:rPr lang="en-US" b="0" i="1" dirty="0" smtClean="0">
                        <a:latin typeface="Cambria Math"/>
                      </a:rPr>
                      <m:t>.</m:t>
                    </m:r>
                  </m:oMath>
                </a14:m>
                <a:endParaRPr lang="en-US" b="0" i="1" dirty="0" smtClean="0">
                  <a:latin typeface="Cambria Math"/>
                </a:endParaRPr>
              </a:p>
              <a:p>
                <a:r>
                  <a:rPr lang="en-US" u="sng" dirty="0" smtClean="0"/>
                  <a:t>Solution: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(−1)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  <m:f>
                          <m:f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𝑘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!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</a:rPr>
                          <m:t>!</m:t>
                        </m:r>
                      </m:den>
                    </m:f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𝜌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 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  <a:ea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𝑘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+1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</m:e>
                    </m:func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fPr>
                          <m:num>
                            <m:f>
                              <m:f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𝑘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+1</m:t>
                                    </m:r>
                                  </m:sup>
                                </m:sSup>
                              </m:num>
                              <m:den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𝑘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+1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/>
                                  </a:rPr>
                                  <m:t>!</m:t>
                                </m:r>
                              </m:den>
                            </m:f>
                          </m:num>
                          <m:den>
                            <m:f>
                              <m:f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𝑘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!</m:t>
                                </m:r>
                              </m:den>
                            </m:f>
                          </m:den>
                        </m:f>
                      </m:e>
                    </m:func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𝜌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= </m:t>
                    </m:r>
                    <m:func>
                      <m:func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  <a:ea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+1</m:t>
                                </m:r>
                              </m:sup>
                            </m:sSup>
                          </m:num>
                          <m:den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+1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!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dirty="0" smtClean="0"/>
                  <a:t>*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</a:rPr>
                          <m:t>𝑘</m:t>
                        </m:r>
                        <m:r>
                          <a:rPr lang="en-US" b="0" i="1" dirty="0" smtClean="0">
                            <a:latin typeface="Cambria Math"/>
                          </a:rPr>
                          <m:t>!</m:t>
                        </m:r>
                      </m:num>
                      <m:den>
                        <m:sSup>
                          <m:sSup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 </m:t>
                    </m:r>
                    <m:func>
                      <m:func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  <a:ea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+1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dirty="0" smtClean="0"/>
                  <a:t> = 0 &lt; 1</a:t>
                </a:r>
              </a:p>
              <a:p>
                <a:r>
                  <a:rPr lang="en-US" dirty="0" smtClean="0"/>
                  <a:t>This implies that the series converges absolutely and therefore converges.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533400" y="1809749"/>
                <a:ext cx="4724400" cy="4743451"/>
              </a:xfrm>
              <a:blipFill rotWithShape="1">
                <a:blip r:embed="rId2"/>
                <a:stretch>
                  <a:fillRect l="-774" r="-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/>
              <p:cNvSpPr>
                <a:spLocks noGrp="1"/>
              </p:cNvSpPr>
              <p:nvPr>
                <p:ph sz="half" idx="2"/>
              </p:nvPr>
            </p:nvSpPr>
            <p:spPr>
              <a:xfrm>
                <a:off x="5105400" y="1828800"/>
                <a:ext cx="3469242" cy="4343400"/>
              </a:xfrm>
            </p:spPr>
            <p:txBody>
              <a:bodyPr/>
              <a:lstStyle/>
              <a:p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Take the absolute value of the general term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Apply the ratio test for absolute convergence.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Multiply by the reciprocal and simplify.</a:t>
                </a:r>
                <a:endParaRPr lang="en-US" dirty="0"/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105400" y="1828800"/>
                <a:ext cx="3469242" cy="4343400"/>
              </a:xfrm>
              <a:blipFill rotWithShape="1">
                <a:blip r:embed="rId3"/>
                <a:stretch>
                  <a:fillRect l="-1054" r="-24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010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125113" cy="924475"/>
          </a:xfrm>
        </p:spPr>
        <p:txBody>
          <a:bodyPr/>
          <a:lstStyle/>
          <a:p>
            <a:r>
              <a:rPr lang="en-US" dirty="0" smtClean="0"/>
              <a:t>Running List of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219201"/>
            <a:ext cx="7125112" cy="5486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Squeezing Theorem for Sequences</a:t>
            </a:r>
          </a:p>
          <a:p>
            <a:r>
              <a:rPr lang="en-US" dirty="0" smtClean="0"/>
              <a:t>Sums of Geometric Series</a:t>
            </a:r>
          </a:p>
          <a:p>
            <a:r>
              <a:rPr lang="en-US" dirty="0" smtClean="0"/>
              <a:t>Telescoping Sums</a:t>
            </a:r>
          </a:p>
          <a:p>
            <a:r>
              <a:rPr lang="en-US" dirty="0" smtClean="0"/>
              <a:t>Harmonic Series</a:t>
            </a:r>
          </a:p>
          <a:p>
            <a:r>
              <a:rPr lang="en-US" dirty="0" smtClean="0"/>
              <a:t>Convergence Tests</a:t>
            </a:r>
          </a:p>
          <a:p>
            <a:pPr lvl="1"/>
            <a:r>
              <a:rPr lang="en-US" dirty="0" smtClean="0"/>
              <a:t>The Divergence Test</a:t>
            </a:r>
          </a:p>
          <a:p>
            <a:pPr lvl="1"/>
            <a:r>
              <a:rPr lang="en-US" dirty="0" smtClean="0"/>
              <a:t>The Integral Test</a:t>
            </a:r>
          </a:p>
          <a:p>
            <a:pPr lvl="1"/>
            <a:r>
              <a:rPr lang="en-US" dirty="0" smtClean="0"/>
              <a:t>Convergence of p-series</a:t>
            </a:r>
          </a:p>
          <a:p>
            <a:pPr lvl="1"/>
            <a:r>
              <a:rPr lang="en-US" dirty="0" smtClean="0"/>
              <a:t>The Comparison Test</a:t>
            </a:r>
          </a:p>
          <a:p>
            <a:pPr lvl="1"/>
            <a:r>
              <a:rPr lang="en-US" dirty="0" smtClean="0"/>
              <a:t>The Limit Comparison Test</a:t>
            </a:r>
          </a:p>
          <a:p>
            <a:pPr lvl="1"/>
            <a:r>
              <a:rPr lang="en-US" dirty="0" smtClean="0"/>
              <a:t>The Ratio Test</a:t>
            </a:r>
          </a:p>
          <a:p>
            <a:pPr lvl="1"/>
            <a:r>
              <a:rPr lang="en-US" dirty="0" smtClean="0"/>
              <a:t>The Root </a:t>
            </a:r>
            <a:r>
              <a:rPr lang="en-US" dirty="0" smtClean="0"/>
              <a:t>Test</a:t>
            </a:r>
          </a:p>
          <a:p>
            <a:r>
              <a:rPr lang="en-US" dirty="0" smtClean="0"/>
              <a:t>Series with Negative Terms</a:t>
            </a:r>
          </a:p>
          <a:p>
            <a:pPr lvl="1"/>
            <a:r>
              <a:rPr lang="en-US" dirty="0" smtClean="0"/>
              <a:t>Alternating Series</a:t>
            </a:r>
          </a:p>
          <a:p>
            <a:pPr lvl="1"/>
            <a:r>
              <a:rPr lang="en-US" dirty="0" smtClean="0"/>
              <a:t>Error involved when approximating alternating series</a:t>
            </a:r>
          </a:p>
          <a:p>
            <a:pPr lvl="1"/>
            <a:r>
              <a:rPr lang="en-US" dirty="0" smtClean="0"/>
              <a:t>Absolute Convergence and Conditional Convergence</a:t>
            </a:r>
          </a:p>
          <a:p>
            <a:pPr lvl="1"/>
            <a:r>
              <a:rPr lang="en-US" dirty="0" smtClean="0"/>
              <a:t>Ratio Test for Absolute Convergence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05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fhs</a:t>
            </a:r>
            <a:endParaRPr lang="en-US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76200"/>
            <a:ext cx="8648700" cy="570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739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fsh</a:t>
            </a:r>
            <a:endParaRPr lang="en-US" dirty="0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0"/>
            <a:ext cx="8089900" cy="603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168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Squaw Valley Christmas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C:\Users\dlewis\AppData\Local\Microsoft\Windows\Temporary Internet Files\Content.Outlook\B2XPJWPL\100MEDIA$IMAG15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057400"/>
            <a:ext cx="5638800" cy="3376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060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Until now, we have focused only on series with nonnegative terms.</a:t>
            </a:r>
          </a:p>
          <a:p>
            <a:endParaRPr lang="en-US" dirty="0"/>
          </a:p>
          <a:p>
            <a:r>
              <a:rPr lang="en-US" dirty="0" smtClean="0"/>
              <a:t>In this section, we will discuss series that contain both positive and negative terms.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5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Alternating Series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09443" y="1828800"/>
                <a:ext cx="7125112" cy="4822039"/>
              </a:xfrm>
            </p:spPr>
            <p:txBody>
              <a:bodyPr/>
              <a:lstStyle/>
              <a:p>
                <a:r>
                  <a:rPr lang="en-US" dirty="0" smtClean="0"/>
                  <a:t>Series whose terms alternate between positive and negative terms are called alternating series.</a:t>
                </a:r>
              </a:p>
              <a:p>
                <a:r>
                  <a:rPr lang="en-US" dirty="0" smtClean="0"/>
                  <a:t>Alternating series are of special importance.</a:t>
                </a:r>
              </a:p>
              <a:p>
                <a:r>
                  <a:rPr lang="en-US" dirty="0" smtClean="0"/>
                  <a:t>They generally have one of the following two forms: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NOTE: 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𝑠</m:t>
                    </m:r>
                  </m:oMath>
                </a14:m>
                <a:r>
                  <a:rPr lang="en-US" dirty="0" smtClean="0"/>
                  <a:t> are assumed to be positive in both cases.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09443" y="1828800"/>
                <a:ext cx="7125112" cy="4822039"/>
              </a:xfrm>
              <a:blipFill rotWithShape="1">
                <a:blip r:embed="rId2"/>
                <a:stretch>
                  <a:fillRect l="-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81400"/>
            <a:ext cx="8166100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145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Alternating Series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4669639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NOTES:  </a:t>
            </a:r>
          </a:p>
          <a:p>
            <a:pPr lvl="1"/>
            <a:r>
              <a:rPr lang="en-US" dirty="0" smtClean="0"/>
              <a:t>It is not necessary for condition (a) to hold for all terms.  </a:t>
            </a:r>
            <a:r>
              <a:rPr lang="en-US" dirty="0" smtClean="0">
                <a:solidFill>
                  <a:srgbClr val="00B0F0"/>
                </a:solidFill>
              </a:rPr>
              <a:t>An alternating series will converge as long as condition (b) is true and condition (a) holds eventually.</a:t>
            </a:r>
          </a:p>
          <a:p>
            <a:pPr lvl="1"/>
            <a:r>
              <a:rPr lang="en-US" dirty="0" smtClean="0">
                <a:solidFill>
                  <a:srgbClr val="00B0F0"/>
                </a:solidFill>
              </a:rPr>
              <a:t>If an alternating series violates condition (b), then the series must diverge by the divergence test.</a:t>
            </a:r>
          </a:p>
          <a:p>
            <a:pPr lvl="1"/>
            <a:r>
              <a:rPr lang="en-US" dirty="0" smtClean="0"/>
              <a:t>Unlike </a:t>
            </a:r>
            <a:r>
              <a:rPr lang="en-US" dirty="0"/>
              <a:t>the Integral Test and the Comparison/Limit Comparison Test, this test will only tell us when a series converges and not if a series will diverge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752600"/>
            <a:ext cx="91313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020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Proof of the Alternating Series Test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81000" y="1809749"/>
            <a:ext cx="4099719" cy="428625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You do not need to copy this down.  Just read it and look at the diagram so that we can discuss it.</a:t>
            </a:r>
          </a:p>
          <a:p>
            <a:r>
              <a:rPr lang="en-US" dirty="0"/>
              <a:t>This proof is only for type (1) alternating series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The idea is to show that if conditions (a) and (b) hold, then the sequence of even-numbered and odd-numbered partial sums converge to a common limit 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733800"/>
            <a:ext cx="2971800" cy="558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62488" y="2420785"/>
            <a:ext cx="3470275" cy="2829229"/>
          </a:xfrm>
        </p:spPr>
      </p:pic>
    </p:spTree>
    <p:extLst>
      <p:ext uri="{BB962C8B-B14F-4D97-AF65-F5344CB8AC3E}">
        <p14:creationId xmlns:p14="http://schemas.microsoft.com/office/powerpoint/2010/main" val="361534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the Alternating Series </a:t>
            </a:r>
            <a:r>
              <a:rPr lang="en-US" dirty="0" smtClean="0"/>
              <a:t>Test (continued)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533400" y="1809749"/>
                <a:ext cx="3947319" cy="4051301"/>
              </a:xfrm>
            </p:spPr>
            <p:txBody>
              <a:bodyPr/>
              <a:lstStyle/>
              <a:p>
                <a:r>
                  <a:rPr lang="en-US" dirty="0" smtClean="0"/>
                  <a:t>The even-numbered partial sums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2 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6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,… form an increasing sequence bounded above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(right) that we will call a limit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The odd-numbered partial sums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5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</m:t>
                    </m:r>
                  </m:oMath>
                </a14:m>
                <a:r>
                  <a:rPr lang="en-US" dirty="0" smtClean="0"/>
                  <a:t> form a decreasing sequence bounded below by 0 that we will call a limit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𝑂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𝑜𝑑𝑑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We must prove that these two limits are equal.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533400" y="1809749"/>
                <a:ext cx="3947319" cy="4051301"/>
              </a:xfrm>
              <a:blipFill rotWithShape="1">
                <a:blip r:embed="rId2"/>
                <a:stretch>
                  <a:fillRect l="-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62488" y="2420785"/>
            <a:ext cx="3470275" cy="2829229"/>
          </a:xfrm>
        </p:spPr>
      </p:pic>
    </p:spTree>
    <p:extLst>
      <p:ext uri="{BB962C8B-B14F-4D97-AF65-F5344CB8AC3E}">
        <p14:creationId xmlns:p14="http://schemas.microsoft.com/office/powerpoint/2010/main" val="245863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Proof of the Alternating Series Test (continued)</a:t>
            </a:r>
            <a:endParaRPr lang="en-US" sz="3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828800"/>
                <a:ext cx="7924800" cy="4051437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We now know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 is an increasing sequence that is bounded above and so we </a:t>
                </a:r>
                <a:r>
                  <a:rPr lang="en-US" u="sng" dirty="0">
                    <a:hlinkClick r:id="rId2"/>
                  </a:rPr>
                  <a:t>know</a:t>
                </a:r>
                <a:r>
                  <a:rPr lang="en-US" dirty="0"/>
                  <a:t> that it must also converge.  So, let’s assume that its limit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n-US" dirty="0"/>
                  <a:t> or</a:t>
                </a:r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func>
                    <m:r>
                      <a:rPr lang="en-US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Next, we can </a:t>
                </a:r>
                <a:r>
                  <a:rPr lang="en-US" dirty="0" smtClean="0"/>
                  <a:t>determine </a:t>
                </a:r>
                <a:r>
                  <a:rPr lang="en-US" dirty="0"/>
                  <a:t>the limit of the sequence of odd partial sums</a:t>
                </a:r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 smtClean="0"/>
                  <a:t> 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i="1">
                                <a:latin typeface="Cambria Math"/>
                              </a:rPr>
                              <m:t>−1</m:t>
                            </m:r>
                          </m:sub>
                        </m:sSub>
                      </m:e>
                    </m:func>
                    <m:r>
                      <a:rPr lang="en-US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→∞</m:t>
                            </m:r>
                          </m:lim>
                        </m:limLow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(</m:t>
                        </m:r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func>
                    <m:r>
                      <a:rPr lang="en-US" b="0" i="1" smtClean="0">
                        <a:latin typeface="Cambria Math"/>
                      </a:rPr>
                      <m:t>+−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)=</m:t>
                    </m:r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func>
                    <m:r>
                      <a:rPr lang="en-US" b="0" i="1" smtClean="0"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func>
                    <m:r>
                      <a:rPr lang="en-US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n-US" dirty="0" smtClean="0"/>
                  <a:t> + 0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n-US" dirty="0" smtClean="0"/>
                  <a:t> where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 is the last term in the even-numbered sequence.</a:t>
                </a:r>
              </a:p>
              <a:p>
                <a:pPr marL="0" indent="0">
                  <a:buNone/>
                </a:pPr>
                <a:r>
                  <a:rPr lang="en-US" dirty="0"/>
                  <a:t> </a:t>
                </a:r>
              </a:p>
              <a:p>
                <a:r>
                  <a:rPr lang="en-US" dirty="0"/>
                  <a:t>So, we now know that both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 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 are convergent sequences and they both have the same limit and so we also </a:t>
                </a:r>
                <a:r>
                  <a:rPr lang="en-US" dirty="0">
                    <a:hlinkClick r:id="rId3"/>
                  </a:rPr>
                  <a:t>know</a:t>
                </a:r>
                <a:r>
                  <a:rPr lang="en-US" dirty="0"/>
                  <a:t>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 is a convergent sequence with a limit of </a:t>
                </a:r>
                <a:r>
                  <a:rPr lang="en-US" i="1" dirty="0"/>
                  <a:t>s</a:t>
                </a:r>
                <a:r>
                  <a:rPr lang="en-US" dirty="0"/>
                  <a:t>.  This in turn tells us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 smtClean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 is convergent</a:t>
                </a:r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828800"/>
                <a:ext cx="7924800" cy="4051437"/>
              </a:xfrm>
              <a:blipFill rotWithShape="1">
                <a:blip r:embed="rId4"/>
                <a:stretch>
                  <a:fillRect l="-231" t="-301" r="-154" b="-14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26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09443" y="1807361"/>
                <a:ext cx="7125112" cy="4745839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Determine </a:t>
                </a:r>
                <a:r>
                  <a:rPr lang="en-US" dirty="0"/>
                  <a:t>if the following series is convergent or </a:t>
                </a:r>
                <a:r>
                  <a:rPr lang="en-US" dirty="0" smtClean="0"/>
                  <a:t>divergent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(−1)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+1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den>
                        </m:f>
                      </m:e>
                    </m:nary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 </a:t>
                </a:r>
                <a:endParaRPr lang="en-US" b="1" i="1" dirty="0"/>
              </a:p>
              <a:p>
                <a:pPr marL="0" indent="0">
                  <a:buNone/>
                </a:pPr>
                <a:r>
                  <a:rPr lang="en-US" b="1" i="1" u="sng" dirty="0" smtClean="0"/>
                  <a:t>Solution</a:t>
                </a:r>
                <a:endParaRPr lang="en-US" u="sng" dirty="0"/>
              </a:p>
              <a:p>
                <a:pPr marL="0" indent="0">
                  <a:buNone/>
                </a:pPr>
                <a:r>
                  <a:rPr lang="en-US" dirty="0"/>
                  <a:t>First, identify the </a:t>
                </a:r>
                <a:r>
                  <a:rPr lang="en-US" i="1" dirty="0" err="1" smtClean="0"/>
                  <a:t>a</a:t>
                </a:r>
                <a:r>
                  <a:rPr lang="en-US" i="1" baseline="-25000" dirty="0" err="1" smtClean="0"/>
                  <a:t>k</a:t>
                </a:r>
                <a:r>
                  <a:rPr lang="en-US" dirty="0" smtClean="0"/>
                  <a:t> </a:t>
                </a:r>
                <a:r>
                  <a:rPr lang="en-US" dirty="0"/>
                  <a:t>for the test.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(−1)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+1</m:t>
                                </m:r>
                              </m:sup>
                            </m:sSup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den>
                        </m:f>
                      </m:e>
                    </m:nary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(−1)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  <m:r>
                              <a:rPr lang="en-US" i="1">
                                <a:latin typeface="Cambria Math"/>
                              </a:rPr>
                              <m:t>+1</m:t>
                            </m:r>
                          </m:sup>
                        </m:sSup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den>
                        </m:f>
                      </m:e>
                    </m:nary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    </a:t>
                </a:r>
                <a:r>
                  <a:rPr lang="en-US" dirty="0" smtClean="0"/>
                  <a:t>which is form 1 and </a:t>
                </a:r>
                <a:r>
                  <a:rPr lang="en-US" dirty="0"/>
                  <a:t> </a:t>
                </a:r>
                <a:r>
                  <a:rPr lang="en-US" i="1" dirty="0"/>
                  <a:t> </a:t>
                </a:r>
                <a:r>
                  <a:rPr lang="en-US" i="1" dirty="0" err="1"/>
                  <a:t>a</a:t>
                </a:r>
                <a:r>
                  <a:rPr lang="en-US" i="1" baseline="-25000" dirty="0" err="1"/>
                  <a:t>k</a:t>
                </a:r>
                <a:r>
                  <a:rPr lang="en-US" dirty="0"/>
                  <a:t> </a:t>
                </a:r>
                <a:r>
                  <a:rPr lang="en-US" dirty="0" smtClean="0"/>
                  <a:t>=</a:t>
                </a:r>
                <a:r>
                  <a:rPr lang="en-US" dirty="0"/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dirty="0"/>
                  <a:t>             </a:t>
                </a:r>
              </a:p>
              <a:p>
                <a:pPr marL="0" indent="0">
                  <a:buNone/>
                </a:pPr>
                <a:r>
                  <a:rPr lang="en-US" dirty="0"/>
                  <a:t> </a:t>
                </a:r>
              </a:p>
              <a:p>
                <a:pPr marL="0" indent="0">
                  <a:buNone/>
                </a:pPr>
                <a:r>
                  <a:rPr lang="en-US" dirty="0"/>
                  <a:t>Now, all that we need to do is run through the two conditions in the test</a:t>
                </a:r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i="1" dirty="0"/>
                  <a:t> </a:t>
                </a:r>
                <a:r>
                  <a:rPr lang="en-US" i="1" dirty="0" err="1"/>
                  <a:t>a</a:t>
                </a:r>
                <a:r>
                  <a:rPr lang="en-US" i="1" baseline="-25000" dirty="0" err="1"/>
                  <a:t>k</a:t>
                </a:r>
                <a:r>
                  <a:rPr lang="en-US" dirty="0"/>
                  <a:t> </a:t>
                </a:r>
                <a:r>
                  <a:rPr lang="en-US" dirty="0"/>
                  <a:t>=</a:t>
                </a:r>
                <a:r>
                  <a:rPr lang="en-US" dirty="0"/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dirty="0" smtClean="0"/>
                  <a:t> &gt; </a:t>
                </a:r>
                <a:r>
                  <a:rPr lang="en-US" dirty="0"/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</a:rPr>
                          <m:t>+1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 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i="1" dirty="0" smtClean="0"/>
                  <a:t>a</a:t>
                </a:r>
                <a:r>
                  <a:rPr lang="en-US" i="1" baseline="-25000" dirty="0" smtClean="0"/>
                  <a:t>k+1 		</a:t>
                </a:r>
                <a:r>
                  <a:rPr lang="en-US" i="1" dirty="0" smtClean="0"/>
                  <a:t>and  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∞</m:t>
                            </m:r>
                          </m:lim>
                        </m:limLow>
                      </m:fName>
                      <m:e>
                        <m:r>
                          <m:rPr>
                            <m:nor/>
                          </m:rPr>
                          <a:rPr lang="en-US" i="1" dirty="0"/>
                          <m:t>a</m:t>
                        </m:r>
                        <m:r>
                          <m:rPr>
                            <m:nor/>
                          </m:rPr>
                          <a:rPr lang="en-US" i="1" baseline="-25000" dirty="0"/>
                          <m:t>k</m:t>
                        </m:r>
                      </m:e>
                    </m:func>
                    <m:r>
                      <a:rPr lang="en-US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den>
                        </m:f>
                      </m:e>
                    </m:func>
                    <m:r>
                      <a:rPr lang="en-US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i="1" baseline="-25000" dirty="0" smtClean="0"/>
                  <a:t>                   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                                                          </a:t>
                </a:r>
              </a:p>
              <a:p>
                <a:pPr marL="0" indent="0">
                  <a:buNone/>
                </a:pPr>
                <a:r>
                  <a:rPr lang="en-US" dirty="0"/>
                  <a:t>Both conditions are met and so by the Alternating Series Test the series must converge</a:t>
                </a:r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NOTE:  This is the alternating harmonic series which converges even though the harmonic series itself diverges.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09443" y="1807361"/>
                <a:ext cx="7125112" cy="4745839"/>
              </a:xfrm>
              <a:blipFill rotWithShape="1">
                <a:blip r:embed="rId2"/>
                <a:stretch>
                  <a:fillRect l="-3767" t="-7831" r="-6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362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TC102455610[[fn=Autumn]]</Template>
  <TotalTime>213</TotalTime>
  <Words>1689</Words>
  <Application>Microsoft Office PowerPoint</Application>
  <PresentationFormat>On-screen Show (4:3)</PresentationFormat>
  <Paragraphs>199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Autumn</vt:lpstr>
      <vt:lpstr>Section 9.6</vt:lpstr>
      <vt:lpstr>All graphics are attributed to:</vt:lpstr>
      <vt:lpstr>Introduction</vt:lpstr>
      <vt:lpstr>Alternating Series</vt:lpstr>
      <vt:lpstr>Alternating Series Test</vt:lpstr>
      <vt:lpstr>Proof of the Alternating Series Test</vt:lpstr>
      <vt:lpstr>Proof of the Alternating Series Test (continued)</vt:lpstr>
      <vt:lpstr>Proof of the Alternating Series Test (continued)</vt:lpstr>
      <vt:lpstr>Example 1</vt:lpstr>
      <vt:lpstr>Example 2</vt:lpstr>
      <vt:lpstr>Approximating Sums of Alternating Series</vt:lpstr>
      <vt:lpstr>Proof of the Approximating Sums of Alternating Series Theorem</vt:lpstr>
      <vt:lpstr>Sum of the Alternating Harmonic Series</vt:lpstr>
      <vt:lpstr>Example of Error Approximation</vt:lpstr>
      <vt:lpstr>Example of Finding a Partial Sum with a Given Accuracy</vt:lpstr>
      <vt:lpstr>Absolute Convergence</vt:lpstr>
      <vt:lpstr>Example of Absolute Convergence</vt:lpstr>
      <vt:lpstr>Convergence vs. Absolute Convergence</vt:lpstr>
      <vt:lpstr>Example</vt:lpstr>
      <vt:lpstr>Conditional Convergence</vt:lpstr>
      <vt:lpstr>Conditional Convergence continued</vt:lpstr>
      <vt:lpstr>The Ratio Test for Absolute Convergence</vt:lpstr>
      <vt:lpstr>Example of the Ratio Test for Absolute Convergence</vt:lpstr>
      <vt:lpstr>Running List of Ideas</vt:lpstr>
      <vt:lpstr>PowerPoint Presentation</vt:lpstr>
      <vt:lpstr>PowerPoint Presentation</vt:lpstr>
      <vt:lpstr>Squaw Valley Christmas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9.6</dc:title>
  <dc:creator>Lewis, Deborah</dc:creator>
  <cp:lastModifiedBy>Lewis, Deborah</cp:lastModifiedBy>
  <cp:revision>25</cp:revision>
  <dcterms:created xsi:type="dcterms:W3CDTF">2014-10-24T19:13:54Z</dcterms:created>
  <dcterms:modified xsi:type="dcterms:W3CDTF">2015-01-08T20:49:28Z</dcterms:modified>
</cp:coreProperties>
</file>